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4630400" cy="8229600"/>
  <p:notesSz cx="8229600" cy="14630400"/>
  <p:embeddedFontLst>
    <p:embeddedFont>
      <p:font typeface="Lora" pitchFamily="2" charset="0"/>
      <p:regular r:id="rId14"/>
      <p:bold r:id="rId15"/>
      <p:italic r:id="rId16"/>
      <p:boldItalic r:id="rId17"/>
    </p:embeddedFont>
    <p:embeddedFont>
      <p:font typeface="Source Sans 3" panose="020B0604020202020204" charset="0"/>
      <p:regular r:id="rId18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等线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 showGuides="1">
      <p:cViewPr varScale="1">
        <p:scale>
          <a:sx n="102" d="100"/>
          <a:sy n="102" d="100"/>
        </p:scale>
        <p:origin x="138" y="222"/>
      </p:cViewPr>
      <p:guideLst>
        <p:guide orient="horz" pos="219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5282F153-3F37-0F45-9E97-73ACFA13230C}" type="datetimeFigureOut">
              <a:rPr lang="en-US" strike="noStrike" noProof="1">
                <a:latin typeface="+mn-lt"/>
                <a:ea typeface="+mn-ea"/>
                <a:cs typeface="+mn-cs"/>
              </a:rPr>
              <a:t>2/24/2026</a:t>
            </a:fld>
            <a:endParaRPr lang="en-US" strike="noStrike" noProof="1"/>
          </a:p>
        </p:txBody>
      </p:sp>
      <p:sp>
        <p:nvSpPr>
          <p:cNvPr id="13316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Notes Placeholder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CE5E9CC1-C706-0F49-92D6-E571CC5EEA8F}" type="slidenum">
              <a:rPr lang="en-US" strike="noStrike" noProof="1">
                <a:latin typeface="+mn-lt"/>
                <a:ea typeface="+mn-ea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362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1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2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3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4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5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6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7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8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9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lstStyle/>
          <a:p>
            <a:pPr lvl="0"/>
            <a:endParaRPr lang="en-US" altLang="zh-CN" dirty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Calibri" panose="020F0502020204030204" charset="0"/>
              </a:rPr>
              <a:t>10</a:t>
            </a:fld>
            <a:endParaRPr lang="en-US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7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76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99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100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2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12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47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148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71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17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19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8196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19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220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4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24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67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268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29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0"/>
          <p:cNvSpPr/>
          <p:nvPr/>
        </p:nvSpPr>
        <p:spPr>
          <a:xfrm>
            <a:off x="838200" y="1767017"/>
            <a:ext cx="7467600" cy="1668161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lstStyle/>
          <a:p>
            <a:pPr>
              <a:lnSpc>
                <a:spcPts val="5500"/>
              </a:lnSpc>
              <a:buNone/>
            </a:pPr>
            <a:r>
              <a:rPr lang="en-US" altLang="zh-CN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Ambassador </a:t>
            </a:r>
          </a:p>
          <a:p>
            <a:pPr>
              <a:lnSpc>
                <a:spcPts val="5500"/>
              </a:lnSpc>
              <a:buNone/>
            </a:pPr>
            <a:r>
              <a:rPr lang="en-US" altLang="zh-CN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Dr. Mengistu Hulluka</a:t>
            </a:r>
            <a:endParaRPr lang="en-US" altLang="zh-CN" sz="4400" dirty="0">
              <a:latin typeface="Calibri" panose="020F0502020204030204" charset="0"/>
              <a:ea typeface="+mn-ea"/>
            </a:endParaRPr>
          </a:p>
        </p:txBody>
      </p:sp>
      <p:sp>
        <p:nvSpPr>
          <p:cNvPr id="4" name="Text 1"/>
          <p:cNvSpPr/>
          <p:nvPr/>
        </p:nvSpPr>
        <p:spPr>
          <a:xfrm>
            <a:off x="838200" y="3713467"/>
            <a:ext cx="7467600" cy="1668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800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A brief biography of a remarkable life dedicated to education, public service, and national heritage.</a:t>
            </a:r>
            <a:endParaRPr lang="en-US" sz="2800" strike="noStrike" noProof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FC6601-2E3E-4A59-D129-EBE9A7CFA276}"/>
              </a:ext>
            </a:extLst>
          </p:cNvPr>
          <p:cNvSpPr/>
          <p:nvPr/>
        </p:nvSpPr>
        <p:spPr>
          <a:xfrm>
            <a:off x="12779299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212D69-83BA-C8AB-3EC2-4C4EBD199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52" y="0"/>
            <a:ext cx="6234348" cy="82295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0"/>
          <p:cNvSpPr/>
          <p:nvPr/>
        </p:nvSpPr>
        <p:spPr>
          <a:xfrm>
            <a:off x="838200" y="968375"/>
            <a:ext cx="6626225" cy="5635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r>
              <a:rPr lang="en-US" altLang="zh-CN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Early Life &amp; Academic Brilliance</a:t>
            </a:r>
            <a:endParaRPr lang="en-US" altLang="zh-CN" sz="3500" dirty="0">
              <a:latin typeface="Calibri" panose="020F0502020204030204" charset="0"/>
              <a:ea typeface="+mn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838200" y="2106613"/>
            <a:ext cx="7366686" cy="14644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Born in Addis Ababa, Dr. Mengistu Hulluka defied initial expectations to pursue a formal education. He began at Kedamawi Haile Silase (Currently Kokebe Tsibah high) Elementary School, quickly distinguishing himself as a top student.</a:t>
            </a:r>
            <a:endParaRPr lang="en-US" sz="2400" b="1" strike="noStrike" noProof="1"/>
          </a:p>
        </p:txBody>
      </p:sp>
      <p:sp>
        <p:nvSpPr>
          <p:cNvPr id="4" name="Text 2"/>
          <p:cNvSpPr/>
          <p:nvPr/>
        </p:nvSpPr>
        <p:spPr>
          <a:xfrm>
            <a:off x="838200" y="4300150"/>
            <a:ext cx="7366686" cy="164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His academic excellence led him to Jimma Technical High School, a collaboration with Oklahoma State University, and later to Alemaya College for Plant Sciences.</a:t>
            </a:r>
            <a:endParaRPr lang="en-US" sz="2400" b="1" strike="noStrike" noProof="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893802-B291-6AC8-8EA7-7CA06044B497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117CF-07FB-7B37-5F40-F66B9754D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86" y="172995"/>
            <a:ext cx="6425514" cy="79453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0"/>
          <p:cNvSpPr/>
          <p:nvPr/>
        </p:nvSpPr>
        <p:spPr>
          <a:xfrm>
            <a:off x="835025" y="655638"/>
            <a:ext cx="5432425" cy="561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r>
              <a:rPr lang="en-US" altLang="zh-CN" sz="3600" b="1" i="1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Higher Education Journey</a:t>
            </a:r>
            <a:endParaRPr lang="en-US" altLang="zh-CN" sz="3600" b="1" i="1" dirty="0">
              <a:latin typeface="Calibri" panose="020F0502020204030204" charset="0"/>
              <a:ea typeface="+mn-ea"/>
            </a:endParaRPr>
          </a:p>
        </p:txBody>
      </p:sp>
      <p:sp>
        <p:nvSpPr>
          <p:cNvPr id="18434" name="Shape 1"/>
          <p:cNvSpPr/>
          <p:nvPr/>
        </p:nvSpPr>
        <p:spPr>
          <a:xfrm>
            <a:off x="4556125" y="1574800"/>
            <a:ext cx="31750" cy="5999163"/>
          </a:xfrm>
          <a:prstGeom prst="roundRect">
            <a:avLst>
              <a:gd name="adj" fmla="val 117370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435" name="Shape 2"/>
          <p:cNvSpPr/>
          <p:nvPr/>
        </p:nvSpPr>
        <p:spPr>
          <a:xfrm>
            <a:off x="3619500" y="1827213"/>
            <a:ext cx="714375" cy="30162"/>
          </a:xfrm>
          <a:prstGeom prst="roundRect">
            <a:avLst>
              <a:gd name="adj" fmla="val 117370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436" name="Shape 3"/>
          <p:cNvSpPr/>
          <p:nvPr/>
        </p:nvSpPr>
        <p:spPr>
          <a:xfrm>
            <a:off x="4303713" y="1574800"/>
            <a:ext cx="536575" cy="536575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403725" y="1631950"/>
            <a:ext cx="336550" cy="420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650"/>
              </a:lnSpc>
              <a:buNone/>
            </a:pPr>
            <a:r>
              <a:rPr lang="en-US" sz="2650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50" strike="noStrike" noProof="1"/>
          </a:p>
        </p:txBody>
      </p:sp>
      <p:sp>
        <p:nvSpPr>
          <p:cNvPr id="18438" name="Text 5"/>
          <p:cNvSpPr/>
          <p:nvPr/>
        </p:nvSpPr>
        <p:spPr>
          <a:xfrm>
            <a:off x="835025" y="1655763"/>
            <a:ext cx="2544763" cy="3508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 algn="r"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1963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9" name="Text 6"/>
          <p:cNvSpPr/>
          <p:nvPr/>
        </p:nvSpPr>
        <p:spPr>
          <a:xfrm>
            <a:off x="835025" y="2151063"/>
            <a:ext cx="2544763" cy="762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Joined Alemaya College to study Plant Sciences</a:t>
            </a:r>
            <a:r>
              <a:rPr lang="en-US" sz="1850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.</a:t>
            </a:r>
            <a:endParaRPr lang="en-US" sz="1850" strike="noStrike" noProof="1"/>
          </a:p>
        </p:txBody>
      </p:sp>
      <p:sp>
        <p:nvSpPr>
          <p:cNvPr id="18440" name="Shape 7"/>
          <p:cNvSpPr/>
          <p:nvPr/>
        </p:nvSpPr>
        <p:spPr>
          <a:xfrm>
            <a:off x="4810125" y="3259138"/>
            <a:ext cx="714375" cy="30162"/>
          </a:xfrm>
          <a:prstGeom prst="roundRect">
            <a:avLst>
              <a:gd name="adj" fmla="val 117370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Shape 8"/>
          <p:cNvSpPr/>
          <p:nvPr/>
        </p:nvSpPr>
        <p:spPr>
          <a:xfrm>
            <a:off x="4303713" y="3005138"/>
            <a:ext cx="536575" cy="536575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403725" y="3063875"/>
            <a:ext cx="336550" cy="420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650"/>
              </a:lnSpc>
              <a:buNone/>
            </a:pPr>
            <a:r>
              <a:rPr lang="en-US" sz="2650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50" strike="noStrike" noProof="1"/>
          </a:p>
        </p:txBody>
      </p:sp>
      <p:sp>
        <p:nvSpPr>
          <p:cNvPr id="18443" name="Text 10"/>
          <p:cNvSpPr/>
          <p:nvPr/>
        </p:nvSpPr>
        <p:spPr>
          <a:xfrm>
            <a:off x="5764213" y="3087688"/>
            <a:ext cx="2544762" cy="3508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1966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764213" y="3581400"/>
            <a:ext cx="2544763" cy="11445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MSc in Plant Pathology from the University of Minnesota, St. Paul</a:t>
            </a:r>
            <a:r>
              <a:rPr lang="en-US" sz="1850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.</a:t>
            </a:r>
            <a:endParaRPr lang="en-US" sz="1850" strike="noStrike" noProof="1"/>
          </a:p>
        </p:txBody>
      </p:sp>
      <p:sp>
        <p:nvSpPr>
          <p:cNvPr id="18445" name="Shape 12"/>
          <p:cNvSpPr/>
          <p:nvPr/>
        </p:nvSpPr>
        <p:spPr>
          <a:xfrm>
            <a:off x="3619500" y="4492625"/>
            <a:ext cx="714375" cy="30163"/>
          </a:xfrm>
          <a:prstGeom prst="roundRect">
            <a:avLst>
              <a:gd name="adj" fmla="val 117370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Shape 13"/>
          <p:cNvSpPr/>
          <p:nvPr/>
        </p:nvSpPr>
        <p:spPr>
          <a:xfrm>
            <a:off x="4303713" y="4238625"/>
            <a:ext cx="536575" cy="536575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403725" y="4297363"/>
            <a:ext cx="336550" cy="420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650"/>
              </a:lnSpc>
              <a:buNone/>
            </a:pPr>
            <a:r>
              <a:rPr lang="en-US" sz="2650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50" strike="noStrike" noProof="1"/>
          </a:p>
        </p:txBody>
      </p:sp>
      <p:sp>
        <p:nvSpPr>
          <p:cNvPr id="18448" name="Text 15"/>
          <p:cNvSpPr/>
          <p:nvPr/>
        </p:nvSpPr>
        <p:spPr>
          <a:xfrm>
            <a:off x="835025" y="4321175"/>
            <a:ext cx="2544763" cy="3508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 algn="r"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1972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835025" y="4814888"/>
            <a:ext cx="2544763" cy="15255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PhD in Plant Pathology (minor in Forestry) from the University of Nebraska, Lincoln.</a:t>
            </a:r>
            <a:endParaRPr lang="en-US" sz="2400" b="1" strike="noStrike" noProof="1"/>
          </a:p>
        </p:txBody>
      </p:sp>
      <p:sp>
        <p:nvSpPr>
          <p:cNvPr id="18450" name="Shape 17"/>
          <p:cNvSpPr/>
          <p:nvPr/>
        </p:nvSpPr>
        <p:spPr>
          <a:xfrm>
            <a:off x="4810125" y="5781675"/>
            <a:ext cx="714375" cy="30163"/>
          </a:xfrm>
          <a:prstGeom prst="roundRect">
            <a:avLst>
              <a:gd name="adj" fmla="val 117370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Shape 18"/>
          <p:cNvSpPr/>
          <p:nvPr/>
        </p:nvSpPr>
        <p:spPr>
          <a:xfrm>
            <a:off x="5256212" y="7305675"/>
            <a:ext cx="536575" cy="536575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403725" y="5586413"/>
            <a:ext cx="336550" cy="420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650"/>
              </a:lnSpc>
              <a:buNone/>
            </a:pPr>
            <a:r>
              <a:rPr lang="en-US" sz="2650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650" strike="noStrike" noProof="1"/>
          </a:p>
        </p:txBody>
      </p:sp>
      <p:sp>
        <p:nvSpPr>
          <p:cNvPr id="18453" name="Text 20"/>
          <p:cNvSpPr/>
          <p:nvPr/>
        </p:nvSpPr>
        <p:spPr>
          <a:xfrm>
            <a:off x="5764213" y="5610225"/>
            <a:ext cx="2544762" cy="3508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1986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5764213" y="6103938"/>
            <a:ext cx="2544763" cy="11445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Sabbatical at Texas A&amp;M University, College Station</a:t>
            </a:r>
            <a:r>
              <a:rPr lang="en-US" sz="1850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.</a:t>
            </a:r>
            <a:endParaRPr lang="en-US" sz="1850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3E868D1-41C8-2370-B786-6A7B9F4DC342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0C8A3A-3925-3F11-C51A-D0CC75773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351" y="914401"/>
            <a:ext cx="5083948" cy="45596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0"/>
          <p:cNvSpPr/>
          <p:nvPr/>
        </p:nvSpPr>
        <p:spPr>
          <a:xfrm>
            <a:off x="838200" y="4057650"/>
            <a:ext cx="6819265" cy="56388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endParaRPr lang="en-US" altLang="zh-CN" sz="3500" dirty="0">
              <a:latin typeface="Calibri" panose="020F0502020204030204" charset="0"/>
              <a:ea typeface="+mn-ea"/>
            </a:endParaRPr>
          </a:p>
        </p:txBody>
      </p:sp>
      <p:sp>
        <p:nvSpPr>
          <p:cNvPr id="20482" name="Shape 1"/>
          <p:cNvSpPr/>
          <p:nvPr/>
        </p:nvSpPr>
        <p:spPr>
          <a:xfrm>
            <a:off x="958532" y="1788479"/>
            <a:ext cx="4037647" cy="2269171"/>
          </a:xfrm>
          <a:prstGeom prst="roundRect">
            <a:avLst>
              <a:gd name="adj" fmla="val 6699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sym typeface="+mn-ea"/>
              </a:rPr>
              <a:t>1978</a:t>
            </a:r>
          </a:p>
          <a:p>
            <a:endParaRPr lang="en-US" altLang="zh-CN" sz="2400" b="1" dirty="0">
              <a:solidFill>
                <a:srgbClr val="D6E5EF"/>
              </a:solidFill>
              <a:latin typeface="Lora" pitchFamily="34" charset="0"/>
              <a:ea typeface="Lora" pitchFamily="34" charset="-122"/>
              <a:sym typeface="+mn-ea"/>
            </a:endParaRPr>
          </a:p>
          <a:p>
            <a:r>
              <a:rPr lang="en-US" sz="2400" b="1" dirty="0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  <a:sym typeface="+mn-ea"/>
              </a:rPr>
              <a:t>Assistant Dean, College of Agriculture.</a:t>
            </a:r>
            <a:endParaRPr lang="en-US" sz="2400" b="1" strike="noStrike" noProof="1"/>
          </a:p>
          <a:p>
            <a:endParaRPr lang="en-US" altLang="zh-CN" strike="noStrike" noProof="1">
              <a:solidFill>
                <a:srgbClr val="D6E5EF"/>
              </a:solidFill>
              <a:latin typeface="Lora" pitchFamily="34" charset="0"/>
              <a:ea typeface="Lora" pitchFamily="34" charset="-122"/>
              <a:sym typeface="+mn-ea"/>
            </a:endParaRPr>
          </a:p>
        </p:txBody>
      </p:sp>
      <p:pic>
        <p:nvPicPr>
          <p:cNvPr id="2048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83" y="1918653"/>
            <a:ext cx="120650" cy="218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Text 2"/>
          <p:cNvSpPr/>
          <p:nvPr/>
        </p:nvSpPr>
        <p:spPr>
          <a:xfrm>
            <a:off x="1198563" y="5249863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endParaRPr lang="en-US" altLang="zh-CN" sz="2200" dirty="0">
              <a:latin typeface="Calibri" panose="020F0502020204030204" charset="0"/>
              <a:ea typeface="+mn-ea"/>
            </a:endParaRPr>
          </a:p>
        </p:txBody>
      </p:sp>
      <p:sp>
        <p:nvSpPr>
          <p:cNvPr id="7" name="Text 3"/>
          <p:cNvSpPr/>
          <p:nvPr/>
        </p:nvSpPr>
        <p:spPr>
          <a:xfrm>
            <a:off x="1198563" y="5745163"/>
            <a:ext cx="3527425" cy="76676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endParaRPr lang="en-US" sz="1850" strike="noStrike" noProof="1"/>
          </a:p>
        </p:txBody>
      </p:sp>
      <p:sp>
        <p:nvSpPr>
          <p:cNvPr id="20486" name="Shape 4"/>
          <p:cNvSpPr/>
          <p:nvPr/>
        </p:nvSpPr>
        <p:spPr>
          <a:xfrm>
            <a:off x="5197475" y="1918970"/>
            <a:ext cx="4159250" cy="2145665"/>
          </a:xfrm>
          <a:prstGeom prst="roundRect">
            <a:avLst>
              <a:gd name="adj" fmla="val 6699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48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713" y="1918653"/>
            <a:ext cx="122237" cy="218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8" name="Text 5"/>
          <p:cNvSpPr/>
          <p:nvPr/>
        </p:nvSpPr>
        <p:spPr>
          <a:xfrm>
            <a:off x="5597525" y="2014152"/>
            <a:ext cx="2816225" cy="46838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1981–1985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551170" y="2482533"/>
            <a:ext cx="3527425" cy="11997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Dean, College of Agriculture, demonstrating strong academic leadership.</a:t>
            </a:r>
            <a:endParaRPr lang="en-US" sz="2400" b="1" strike="noStrike" noProof="1"/>
          </a:p>
        </p:txBody>
      </p:sp>
      <p:sp>
        <p:nvSpPr>
          <p:cNvPr id="20490" name="Shape 7"/>
          <p:cNvSpPr/>
          <p:nvPr/>
        </p:nvSpPr>
        <p:spPr>
          <a:xfrm>
            <a:off x="9634855" y="1906270"/>
            <a:ext cx="4157345" cy="2151380"/>
          </a:xfrm>
          <a:prstGeom prst="roundRect">
            <a:avLst>
              <a:gd name="adj" fmla="val 6699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49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268" y="1918653"/>
            <a:ext cx="122237" cy="218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2" name="Text 8"/>
          <p:cNvSpPr/>
          <p:nvPr/>
        </p:nvSpPr>
        <p:spPr>
          <a:xfrm>
            <a:off x="9994900" y="2130108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4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1993</a:t>
            </a:r>
            <a:endParaRPr lang="en-US" altLang="zh-CN" sz="24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5" name="Text 9"/>
          <p:cNvSpPr/>
          <p:nvPr/>
        </p:nvSpPr>
        <p:spPr>
          <a:xfrm>
            <a:off x="9994900" y="2600325"/>
            <a:ext cx="3527425" cy="13271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Vice President for Academic Affairs, Alemaya University of Agriculture.</a:t>
            </a:r>
            <a:endParaRPr lang="en-US" sz="2400" b="1" strike="noStrike" noProof="1"/>
          </a:p>
        </p:txBody>
      </p:sp>
      <p:sp>
        <p:nvSpPr>
          <p:cNvPr id="3" name="Text Box 2"/>
          <p:cNvSpPr txBox="1"/>
          <p:nvPr/>
        </p:nvSpPr>
        <p:spPr>
          <a:xfrm>
            <a:off x="3657600" y="605481"/>
            <a:ext cx="7315200" cy="1182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400"/>
              </a:lnSpc>
              <a:buNone/>
            </a:pPr>
            <a:r>
              <a:rPr lang="en-US" altLang="zh-CN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sym typeface="+mn-ea"/>
              </a:rPr>
              <a:t>Leadership at Alemaya College</a:t>
            </a:r>
            <a:endParaRPr lang="en-US" altLang="zh-CN" sz="3500" dirty="0">
              <a:solidFill>
                <a:srgbClr val="F98AC7"/>
              </a:solidFill>
              <a:latin typeface="Lora" pitchFamily="34" charset="0"/>
              <a:ea typeface="Lora" pitchFamily="34" charset="-122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4610F0B-0FFD-E8CD-DEF1-32CD3C807964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F89A4D-E1A4-7928-B42E-0B4BD3342D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93" y="4171951"/>
            <a:ext cx="4159250" cy="30078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0"/>
          <p:cNvSpPr/>
          <p:nvPr/>
        </p:nvSpPr>
        <p:spPr>
          <a:xfrm>
            <a:off x="1212850" y="563563"/>
            <a:ext cx="4113213" cy="4826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3750"/>
              </a:lnSpc>
              <a:buNone/>
            </a:pPr>
            <a:r>
              <a:rPr lang="en-US" altLang="zh-CN" sz="3200" b="1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National Contributions</a:t>
            </a:r>
            <a:endParaRPr lang="en-US" altLang="zh-CN" sz="32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22530" name="Shape 1"/>
          <p:cNvSpPr/>
          <p:nvPr/>
        </p:nvSpPr>
        <p:spPr>
          <a:xfrm>
            <a:off x="1206976" y="1482365"/>
            <a:ext cx="461963" cy="461963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212850" y="1584008"/>
            <a:ext cx="290513" cy="3619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250"/>
              </a:lnSpc>
              <a:buNone/>
            </a:pPr>
            <a:r>
              <a:rPr lang="en-US" sz="2250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250" strike="noStrike" noProof="1"/>
          </a:p>
        </p:txBody>
      </p:sp>
      <p:sp>
        <p:nvSpPr>
          <p:cNvPr id="6" name="Text 3"/>
          <p:cNvSpPr/>
          <p:nvPr/>
        </p:nvSpPr>
        <p:spPr>
          <a:xfrm>
            <a:off x="1834515" y="1644650"/>
            <a:ext cx="3787775" cy="30162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35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1998: Advisor of Higher Education</a:t>
            </a:r>
            <a:endParaRPr lang="en-US" sz="2800" b="1" strike="noStrike" noProof="1"/>
          </a:p>
        </p:txBody>
      </p:sp>
      <p:sp>
        <p:nvSpPr>
          <p:cNvPr id="22533" name="Text 4"/>
          <p:cNvSpPr/>
          <p:nvPr/>
        </p:nvSpPr>
        <p:spPr>
          <a:xfrm>
            <a:off x="1834515" y="2160588"/>
            <a:ext cx="5186363" cy="3286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5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</a:rPr>
              <a:t>Shaping the future of national education policies.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22534" name="Shape 5"/>
          <p:cNvSpPr/>
          <p:nvPr/>
        </p:nvSpPr>
        <p:spPr>
          <a:xfrm>
            <a:off x="1127125" y="2720340"/>
            <a:ext cx="461963" cy="461963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658100" y="2949575"/>
            <a:ext cx="290513" cy="3619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fontAlgn="auto">
              <a:lnSpc>
                <a:spcPts val="2250"/>
              </a:lnSpc>
              <a:buNone/>
            </a:pPr>
            <a:endParaRPr lang="en-US" sz="2250" strike="noStrike" noProof="1"/>
          </a:p>
        </p:txBody>
      </p:sp>
      <p:sp>
        <p:nvSpPr>
          <p:cNvPr id="10" name="Text 7"/>
          <p:cNvSpPr/>
          <p:nvPr/>
        </p:nvSpPr>
        <p:spPr>
          <a:xfrm>
            <a:off x="1834515" y="2880678"/>
            <a:ext cx="3181350" cy="30162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35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1998: Minister of Agriculture</a:t>
            </a:r>
            <a:endParaRPr lang="en-US" sz="2800" b="1" strike="noStrike" noProof="1"/>
          </a:p>
        </p:txBody>
      </p:sp>
      <p:sp>
        <p:nvSpPr>
          <p:cNvPr id="22537" name="Text 8"/>
          <p:cNvSpPr/>
          <p:nvPr/>
        </p:nvSpPr>
        <p:spPr>
          <a:xfrm>
            <a:off x="1834515" y="3337557"/>
            <a:ext cx="5186363" cy="69310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lstStyle/>
          <a:p>
            <a:pPr>
              <a:lnSpc>
                <a:spcPts val="25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</a:rPr>
              <a:t>Leading agricultural development and policy at a national level.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-2299335" y="2794633"/>
            <a:ext cx="7315200" cy="38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auto">
              <a:lnSpc>
                <a:spcPts val="2250"/>
              </a:lnSpc>
              <a:buNone/>
            </a:pPr>
            <a:r>
              <a:rPr lang="en-US" sz="2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  <a:sym typeface="+mn-ea"/>
              </a:rPr>
              <a:t>2</a:t>
            </a:r>
            <a:endParaRPr lang="en-US" sz="2250" dirty="0">
              <a:solidFill>
                <a:srgbClr val="D6E5EF"/>
              </a:solidFill>
              <a:latin typeface="Lora" pitchFamily="34" charset="0"/>
              <a:ea typeface="Lora" pitchFamily="34" charset="-122"/>
              <a:cs typeface="Lora" pitchFamily="34" charset="-12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725C542-4727-D481-3744-8EC06F6F53C6}"/>
              </a:ext>
            </a:extLst>
          </p:cNvPr>
          <p:cNvSpPr/>
          <p:nvPr/>
        </p:nvSpPr>
        <p:spPr>
          <a:xfrm>
            <a:off x="12801600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01016D-E3BD-4472-2913-F4C04F676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64" y="4159882"/>
            <a:ext cx="4066351" cy="35010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0"/>
          <p:cNvSpPr/>
          <p:nvPr/>
        </p:nvSpPr>
        <p:spPr>
          <a:xfrm>
            <a:off x="838200" y="1936750"/>
            <a:ext cx="6037263" cy="5635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r>
              <a:rPr lang="en-US" altLang="zh-CN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International Representation</a:t>
            </a:r>
            <a:endParaRPr lang="en-US" altLang="zh-CN" sz="3500" dirty="0">
              <a:latin typeface="Calibri" panose="020F0502020204030204" charset="0"/>
              <a:ea typeface="+mn-ea"/>
            </a:endParaRPr>
          </a:p>
        </p:txBody>
      </p:sp>
      <p:sp>
        <p:nvSpPr>
          <p:cNvPr id="24578" name="Shape 1"/>
          <p:cNvSpPr/>
          <p:nvPr/>
        </p:nvSpPr>
        <p:spPr>
          <a:xfrm>
            <a:off x="838200" y="2859088"/>
            <a:ext cx="7467600" cy="3433762"/>
          </a:xfrm>
          <a:prstGeom prst="roundRect">
            <a:avLst>
              <a:gd name="adj" fmla="val 1046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579" name="Shape 2"/>
          <p:cNvSpPr/>
          <p:nvPr/>
        </p:nvSpPr>
        <p:spPr>
          <a:xfrm>
            <a:off x="838200" y="2859088"/>
            <a:ext cx="7467600" cy="1716087"/>
          </a:xfrm>
          <a:prstGeom prst="roundRect">
            <a:avLst>
              <a:gd name="adj" fmla="val 2093"/>
            </a:avLst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580" name="Text 3"/>
          <p:cNvSpPr/>
          <p:nvPr/>
        </p:nvSpPr>
        <p:spPr>
          <a:xfrm>
            <a:off x="1076325" y="3098800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2002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6325" y="3594100"/>
            <a:ext cx="6991350" cy="3841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Ambassador to Italy, </a:t>
            </a:r>
          </a:p>
          <a:p>
            <a:pPr marL="0" indent="0" algn="l" fontAlgn="auto">
              <a:lnSpc>
                <a:spcPts val="300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strengthening diplomatic ties.</a:t>
            </a:r>
            <a:endParaRPr lang="en-US" sz="2800" b="1" strike="noStrike" noProof="1"/>
          </a:p>
        </p:txBody>
      </p:sp>
      <p:sp>
        <p:nvSpPr>
          <p:cNvPr id="24582" name="Shape 5"/>
          <p:cNvSpPr/>
          <p:nvPr/>
        </p:nvSpPr>
        <p:spPr>
          <a:xfrm>
            <a:off x="838200" y="4575175"/>
            <a:ext cx="7467600" cy="1717675"/>
          </a:xfrm>
          <a:prstGeom prst="rect">
            <a:avLst/>
          </a:prstGeom>
          <a:solidFill>
            <a:srgbClr val="444752"/>
          </a:solidFill>
          <a:ln w="952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4583" name="Shape 6"/>
          <p:cNvSpPr/>
          <p:nvPr/>
        </p:nvSpPr>
        <p:spPr>
          <a:xfrm>
            <a:off x="838200" y="4575175"/>
            <a:ext cx="7467600" cy="31750"/>
          </a:xfrm>
          <a:prstGeom prst="roundRect">
            <a:avLst>
              <a:gd name="adj" fmla="val 117806"/>
            </a:avLst>
          </a:prstGeom>
          <a:solidFill>
            <a:srgbClr val="5D606B"/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Shape 7"/>
          <p:cNvSpPr/>
          <p:nvPr/>
        </p:nvSpPr>
        <p:spPr>
          <a:xfrm>
            <a:off x="4271963" y="4292600"/>
            <a:ext cx="598487" cy="598488"/>
          </a:xfrm>
          <a:prstGeom prst="roundRect">
            <a:avLst>
              <a:gd name="adj" fmla="val 6000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2219" y="4441508"/>
            <a:ext cx="299204" cy="299204"/>
          </a:xfrm>
          <a:prstGeom prst="rect">
            <a:avLst/>
          </a:prstGeom>
        </p:spPr>
      </p:pic>
      <p:sp>
        <p:nvSpPr>
          <p:cNvPr id="24586" name="Text 8"/>
          <p:cNvSpPr/>
          <p:nvPr/>
        </p:nvSpPr>
        <p:spPr>
          <a:xfrm>
            <a:off x="1076325" y="5173663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2006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076325" y="5526088"/>
            <a:ext cx="6991350" cy="14271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Ambassador to Greece, </a:t>
            </a:r>
          </a:p>
          <a:p>
            <a:pPr marL="0" indent="0" algn="l" fontAlgn="auto">
              <a:lnSpc>
                <a:spcPts val="3000"/>
              </a:lnSpc>
              <a:buNone/>
            </a:pPr>
            <a:r>
              <a:rPr lang="en-US" sz="28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representing Ethiopia on the global stage.</a:t>
            </a:r>
            <a:endParaRPr lang="en-US" sz="2800" b="1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4137FA1-5B96-69D2-21FD-05E40C28CCAC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8798C3-1247-B3BF-2F6D-5C493FF48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925" y="963827"/>
            <a:ext cx="5728773" cy="47927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0"/>
          <p:cNvSpPr/>
          <p:nvPr/>
        </p:nvSpPr>
        <p:spPr>
          <a:xfrm>
            <a:off x="837565" y="810895"/>
            <a:ext cx="4943475" cy="5635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r>
              <a:rPr lang="en-US" altLang="zh-CN" sz="4000" b="1" i="1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A Legacy of Mentorship</a:t>
            </a:r>
            <a:endParaRPr lang="en-US" altLang="zh-CN" sz="4000" b="1" i="1" dirty="0">
              <a:latin typeface="Calibri" panose="020F0502020204030204" charset="0"/>
              <a:ea typeface="+mn-ea"/>
            </a:endParaRPr>
          </a:p>
        </p:txBody>
      </p:sp>
      <p:sp>
        <p:nvSpPr>
          <p:cNvPr id="4" name="Text 1"/>
          <p:cNvSpPr/>
          <p:nvPr/>
        </p:nvSpPr>
        <p:spPr>
          <a:xfrm>
            <a:off x="647065" y="1771333"/>
            <a:ext cx="12954000" cy="3841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After retiring from public service in 2009/2010, </a:t>
            </a:r>
          </a:p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Dr. Mengistu continued to inspire and guide the next generation.</a:t>
            </a:r>
            <a:endParaRPr lang="en-US" sz="2400" b="1" strike="noStrike" noProof="1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928" y="4693047"/>
            <a:ext cx="598408" cy="823191"/>
          </a:xfrm>
          <a:prstGeom prst="rect">
            <a:avLst/>
          </a:prstGeom>
        </p:spPr>
      </p:pic>
      <p:sp>
        <p:nvSpPr>
          <p:cNvPr id="26628" name="Text 2"/>
          <p:cNvSpPr/>
          <p:nvPr/>
        </p:nvSpPr>
        <p:spPr>
          <a:xfrm>
            <a:off x="1584334" y="2804984"/>
            <a:ext cx="2816225" cy="605481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Graduate Students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7" name="Text 3"/>
          <p:cNvSpPr/>
          <p:nvPr/>
        </p:nvSpPr>
        <p:spPr>
          <a:xfrm>
            <a:off x="1054735" y="3325204"/>
            <a:ext cx="5812156" cy="196625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Mentored numerous graduate students, sharing his vast knowledge.</a:t>
            </a:r>
            <a:endParaRPr lang="en-US" sz="2400" b="1" strike="noStrike" noProof="1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3151" y="4649025"/>
            <a:ext cx="598408" cy="778476"/>
          </a:xfrm>
          <a:prstGeom prst="rect">
            <a:avLst/>
          </a:prstGeom>
        </p:spPr>
      </p:pic>
      <p:sp>
        <p:nvSpPr>
          <p:cNvPr id="26631" name="Text 4"/>
          <p:cNvSpPr/>
          <p:nvPr/>
        </p:nvSpPr>
        <p:spPr>
          <a:xfrm>
            <a:off x="8146415" y="2804984"/>
            <a:ext cx="3268663" cy="3841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8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Research &amp; Dissertations</a:t>
            </a:r>
            <a:endParaRPr lang="en-US" altLang="zh-CN" sz="2800" b="1" dirty="0">
              <a:latin typeface="Calibri" panose="020F0502020204030204" charset="0"/>
              <a:ea typeface="+mn-ea"/>
            </a:endParaRPr>
          </a:p>
        </p:txBody>
      </p:sp>
      <p:sp>
        <p:nvSpPr>
          <p:cNvPr id="10" name="Text 5"/>
          <p:cNvSpPr/>
          <p:nvPr/>
        </p:nvSpPr>
        <p:spPr>
          <a:xfrm>
            <a:off x="8063151" y="3325204"/>
            <a:ext cx="5512514" cy="19662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Provided invaluable advice on academic research and doctoral dissertations.</a:t>
            </a:r>
            <a:endParaRPr lang="en-US" sz="2400" b="1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FC5B68C-5075-6FE0-FA43-04C96A39CC0B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0"/>
          <p:cNvSpPr/>
          <p:nvPr/>
        </p:nvSpPr>
        <p:spPr>
          <a:xfrm>
            <a:off x="1665288" y="522288"/>
            <a:ext cx="6881812" cy="4460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3500"/>
              </a:lnSpc>
              <a:buNone/>
            </a:pPr>
            <a:r>
              <a:rPr lang="en-US" altLang="zh-CN" sz="3200" b="1" i="1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The Aksum Obelisk: A Triumphant Return</a:t>
            </a:r>
            <a:endParaRPr lang="en-US" altLang="zh-CN" sz="3200" b="1" i="1" dirty="0">
              <a:latin typeface="Calibri" panose="020F0502020204030204" charset="0"/>
              <a:ea typeface="+mn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22174" y="1347788"/>
            <a:ext cx="11642940" cy="4460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350"/>
              </a:lnSpc>
              <a:buNone/>
            </a:pPr>
            <a:r>
              <a:rPr lang="en-US" sz="20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One of Dr. Mengistu's most significant achievements was his pivotal role in the return of the Aksum Obelisk to Ethiopia.</a:t>
            </a:r>
            <a:endParaRPr lang="en-US" sz="2000" b="1" strike="noStrike" noProof="1"/>
          </a:p>
        </p:txBody>
      </p:sp>
      <p:pic>
        <p:nvPicPr>
          <p:cNvPr id="28675" name="Image 0" descr="C:\Users\HP\Downloads\download.jpgdownload"/>
          <p:cNvPicPr>
            <a:picLocks noChangeAspect="1"/>
          </p:cNvPicPr>
          <p:nvPr/>
        </p:nvPicPr>
        <p:blipFill>
          <a:blip r:embed="rId3"/>
          <a:srcRect t="12697" b="12697"/>
          <a:stretch>
            <a:fillRect/>
          </a:stretch>
        </p:blipFill>
        <p:spPr>
          <a:xfrm>
            <a:off x="1665288" y="2079625"/>
            <a:ext cx="5273675" cy="5272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2"/>
          <p:cNvSpPr/>
          <p:nvPr/>
        </p:nvSpPr>
        <p:spPr>
          <a:xfrm>
            <a:off x="7554913" y="2036763"/>
            <a:ext cx="5418138" cy="6064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2350"/>
              </a:lnSpc>
              <a:buNone/>
            </a:pPr>
            <a:r>
              <a:rPr lang="en-US" sz="20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This monumental effort symbolized the reclamation of national heritage and cultural pride.</a:t>
            </a:r>
            <a:endParaRPr lang="en-US" sz="2000" b="1" strike="noStrike" noProof="1"/>
          </a:p>
        </p:txBody>
      </p:sp>
      <p:sp>
        <p:nvSpPr>
          <p:cNvPr id="6" name="Text 3"/>
          <p:cNvSpPr/>
          <p:nvPr/>
        </p:nvSpPr>
        <p:spPr>
          <a:xfrm>
            <a:off x="7554913" y="3200400"/>
            <a:ext cx="5542307" cy="3830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2350"/>
              </a:lnSpc>
              <a:buNone/>
            </a:pPr>
            <a:r>
              <a:rPr lang="en-US" sz="20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His dedication ensured this ancient treasure was restored to its rightful home, a testament to his commitment to Ethiopia.</a:t>
            </a:r>
            <a:endParaRPr lang="en-US" sz="2000" b="1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FE9345-AC32-9CE1-C85E-1F5A3E5C096D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0"/>
          <p:cNvSpPr/>
          <p:nvPr/>
        </p:nvSpPr>
        <p:spPr>
          <a:xfrm>
            <a:off x="838200" y="1000125"/>
            <a:ext cx="4505325" cy="5635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4400"/>
              </a:lnSpc>
              <a:buNone/>
            </a:pPr>
            <a:r>
              <a:rPr lang="en-US" altLang="zh-CN" sz="3500" b="1" i="1" dirty="0">
                <a:solidFill>
                  <a:srgbClr val="F98AC7"/>
                </a:solidFill>
                <a:latin typeface="Lora" pitchFamily="34" charset="0"/>
                <a:ea typeface="Lora" pitchFamily="34" charset="-122"/>
              </a:rPr>
              <a:t>Character &amp; Values</a:t>
            </a:r>
            <a:endParaRPr lang="en-US" altLang="zh-CN" sz="3500" b="1" i="1" dirty="0">
              <a:latin typeface="Calibri" panose="020F0502020204030204" charset="0"/>
              <a:ea typeface="+mn-ea"/>
            </a:endParaRPr>
          </a:p>
        </p:txBody>
      </p:sp>
      <p:sp>
        <p:nvSpPr>
          <p:cNvPr id="30722" name="Text 1"/>
          <p:cNvSpPr/>
          <p:nvPr/>
        </p:nvSpPr>
        <p:spPr>
          <a:xfrm>
            <a:off x="2232025" y="2909888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 algn="r">
              <a:lnSpc>
                <a:spcPts val="2750"/>
              </a:lnSpc>
              <a:buNone/>
            </a:pPr>
            <a:r>
              <a:rPr lang="en-US" altLang="zh-CN" sz="22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Humility</a:t>
            </a:r>
            <a:endParaRPr lang="en-US" altLang="zh-CN" sz="2200" b="1" dirty="0">
              <a:latin typeface="Calibri" panose="020F0502020204030204" charset="0"/>
              <a:ea typeface="+mn-ea"/>
            </a:endParaRPr>
          </a:p>
        </p:txBody>
      </p:sp>
      <p:pic>
        <p:nvPicPr>
          <p:cNvPr id="307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0" y="2043113"/>
            <a:ext cx="45339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204" y="3455075"/>
            <a:ext cx="336590" cy="336590"/>
          </a:xfrm>
          <a:prstGeom prst="rect">
            <a:avLst/>
          </a:prstGeom>
        </p:spPr>
      </p:pic>
      <p:sp>
        <p:nvSpPr>
          <p:cNvPr id="30725" name="Text 2"/>
          <p:cNvSpPr/>
          <p:nvPr/>
        </p:nvSpPr>
        <p:spPr>
          <a:xfrm>
            <a:off x="9582150" y="2503488"/>
            <a:ext cx="2816225" cy="3508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2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Patience</a:t>
            </a:r>
            <a:endParaRPr lang="en-US" altLang="zh-CN" sz="2200" b="1" dirty="0">
              <a:latin typeface="Calibri" panose="020F0502020204030204" charset="0"/>
              <a:ea typeface="+mn-ea"/>
            </a:endParaRPr>
          </a:p>
        </p:txBody>
      </p:sp>
      <p:pic>
        <p:nvPicPr>
          <p:cNvPr id="3072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250" y="2043113"/>
            <a:ext cx="45339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07605" y="3030855"/>
            <a:ext cx="336590" cy="336590"/>
          </a:xfrm>
          <a:prstGeom prst="rect">
            <a:avLst/>
          </a:prstGeom>
        </p:spPr>
      </p:pic>
      <p:sp>
        <p:nvSpPr>
          <p:cNvPr id="30728" name="Text 3"/>
          <p:cNvSpPr/>
          <p:nvPr/>
        </p:nvSpPr>
        <p:spPr>
          <a:xfrm>
            <a:off x="10061575" y="4133850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2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Integrity</a:t>
            </a:r>
            <a:endParaRPr lang="en-US" altLang="zh-CN" sz="2200" b="1" dirty="0">
              <a:latin typeface="Calibri" panose="020F0502020204030204" charset="0"/>
              <a:ea typeface="+mn-ea"/>
            </a:endParaRPr>
          </a:p>
        </p:txBody>
      </p:sp>
      <p:pic>
        <p:nvPicPr>
          <p:cNvPr id="30729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250" y="2043113"/>
            <a:ext cx="45339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4373" y="4141351"/>
            <a:ext cx="336590" cy="336590"/>
          </a:xfrm>
          <a:prstGeom prst="rect">
            <a:avLst/>
          </a:prstGeom>
        </p:spPr>
      </p:pic>
      <p:sp>
        <p:nvSpPr>
          <p:cNvPr id="30731" name="Text 4"/>
          <p:cNvSpPr/>
          <p:nvPr/>
        </p:nvSpPr>
        <p:spPr>
          <a:xfrm>
            <a:off x="9582150" y="5764213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>
              <a:lnSpc>
                <a:spcPts val="2750"/>
              </a:lnSpc>
              <a:buNone/>
            </a:pPr>
            <a:r>
              <a:rPr lang="en-US" altLang="zh-CN" sz="22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Wisdom</a:t>
            </a:r>
            <a:endParaRPr lang="en-US" altLang="zh-CN" sz="2200" b="1" dirty="0">
              <a:latin typeface="Calibri" panose="020F0502020204030204" charset="0"/>
              <a:ea typeface="+mn-ea"/>
            </a:endParaRPr>
          </a:p>
        </p:txBody>
      </p:sp>
      <p:pic>
        <p:nvPicPr>
          <p:cNvPr id="30732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8250" y="2043113"/>
            <a:ext cx="45339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7605" y="5251728"/>
            <a:ext cx="336590" cy="336590"/>
          </a:xfrm>
          <a:prstGeom prst="rect">
            <a:avLst/>
          </a:prstGeom>
        </p:spPr>
      </p:pic>
      <p:sp>
        <p:nvSpPr>
          <p:cNvPr id="30734" name="Text 5"/>
          <p:cNvSpPr/>
          <p:nvPr/>
        </p:nvSpPr>
        <p:spPr>
          <a:xfrm>
            <a:off x="2232025" y="5356225"/>
            <a:ext cx="2816225" cy="3524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/>
          <a:lstStyle/>
          <a:p>
            <a:pPr algn="r">
              <a:lnSpc>
                <a:spcPts val="2750"/>
              </a:lnSpc>
              <a:buNone/>
            </a:pPr>
            <a:r>
              <a:rPr lang="en-US" altLang="zh-CN" sz="2200" b="1" dirty="0">
                <a:solidFill>
                  <a:srgbClr val="D6E5EF"/>
                </a:solidFill>
                <a:latin typeface="Lora" pitchFamily="34" charset="0"/>
                <a:ea typeface="Lora" pitchFamily="34" charset="-122"/>
              </a:rPr>
              <a:t>Selflessness</a:t>
            </a:r>
            <a:endParaRPr lang="en-US" altLang="zh-CN" sz="2200" b="1" dirty="0">
              <a:latin typeface="Calibri" panose="020F0502020204030204" charset="0"/>
              <a:ea typeface="+mn-ea"/>
            </a:endParaRPr>
          </a:p>
        </p:txBody>
      </p:sp>
      <p:pic>
        <p:nvPicPr>
          <p:cNvPr id="30735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48250" y="2043113"/>
            <a:ext cx="4533900" cy="453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02204" y="4827508"/>
            <a:ext cx="336590" cy="336590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838200" y="6845300"/>
            <a:ext cx="12954000" cy="3841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300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Dr. Mengistu is widely recognized for his exemplary personal qualities, influencing all who knew him.</a:t>
            </a:r>
            <a:endParaRPr lang="en-US" sz="2400" b="1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BB5B6C6-018C-61AE-8E0F-E5108DD58766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20090" y="773113"/>
            <a:ext cx="4017963" cy="5016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3950"/>
              </a:lnSpc>
              <a:buNone/>
            </a:pPr>
            <a:r>
              <a:rPr lang="en-US" sz="2800" b="1" i="1" strike="noStrike" noProof="1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Enduring Legacy</a:t>
            </a:r>
            <a:endParaRPr lang="en-US" sz="2800" b="1" i="1" strike="noStrike" noProof="1"/>
          </a:p>
        </p:txBody>
      </p:sp>
      <p:sp>
        <p:nvSpPr>
          <p:cNvPr id="4" name="Text 1"/>
          <p:cNvSpPr/>
          <p:nvPr/>
        </p:nvSpPr>
        <p:spPr>
          <a:xfrm>
            <a:off x="720090" y="1367944"/>
            <a:ext cx="12706350" cy="6196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65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Dr. Mengistu Hulluka's impact resonates across generations and institutions.</a:t>
            </a:r>
            <a:endParaRPr lang="en-US" sz="2400" b="1" strike="noStrike" noProof="1"/>
          </a:p>
        </p:txBody>
      </p:sp>
      <p:sp>
        <p:nvSpPr>
          <p:cNvPr id="32771" name="Shape 2"/>
          <p:cNvSpPr/>
          <p:nvPr/>
        </p:nvSpPr>
        <p:spPr>
          <a:xfrm>
            <a:off x="720090" y="2241310"/>
            <a:ext cx="6246813" cy="1289291"/>
          </a:xfrm>
          <a:prstGeom prst="roundRect">
            <a:avLst>
              <a:gd name="adj" fmla="val 2315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277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03" y="2450465"/>
            <a:ext cx="255587" cy="255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953" y="2450148"/>
            <a:ext cx="255587" cy="257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 3"/>
          <p:cNvSpPr/>
          <p:nvPr/>
        </p:nvSpPr>
        <p:spPr>
          <a:xfrm>
            <a:off x="1120458" y="2614614"/>
            <a:ext cx="5545138" cy="8696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265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Children: "A source of emotional support, wisdom, honesty, and hard work."</a:t>
            </a:r>
            <a:endParaRPr lang="en-US" sz="2400" b="1" strike="noStrike" noProof="1"/>
          </a:p>
        </p:txBody>
      </p:sp>
      <p:sp>
        <p:nvSpPr>
          <p:cNvPr id="32775" name="Shape 4"/>
          <p:cNvSpPr/>
          <p:nvPr/>
        </p:nvSpPr>
        <p:spPr>
          <a:xfrm>
            <a:off x="7663499" y="2241310"/>
            <a:ext cx="6246812" cy="1289292"/>
          </a:xfrm>
          <a:prstGeom prst="roundRect">
            <a:avLst>
              <a:gd name="adj" fmla="val 2315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277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635" y="2359025"/>
            <a:ext cx="255588" cy="255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8240" y="2358708"/>
            <a:ext cx="255588" cy="257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5"/>
          <p:cNvSpPr/>
          <p:nvPr/>
        </p:nvSpPr>
        <p:spPr>
          <a:xfrm>
            <a:off x="8027988" y="2359026"/>
            <a:ext cx="5830252" cy="7839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650"/>
              </a:lnSpc>
              <a:buNone/>
            </a:pPr>
            <a:r>
              <a:rPr lang="en-US" sz="20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Students: "A mentor, leader, and enduring influence</a:t>
            </a:r>
            <a:r>
              <a:rPr lang="en-US" sz="1650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."</a:t>
            </a:r>
            <a:endParaRPr lang="en-US" sz="1650" strike="noStrike" noProof="1"/>
          </a:p>
        </p:txBody>
      </p:sp>
      <p:sp>
        <p:nvSpPr>
          <p:cNvPr id="32779" name="Shape 6"/>
          <p:cNvSpPr/>
          <p:nvPr/>
        </p:nvSpPr>
        <p:spPr>
          <a:xfrm>
            <a:off x="737869" y="4043921"/>
            <a:ext cx="6246813" cy="1384300"/>
          </a:xfrm>
          <a:prstGeom prst="roundRect">
            <a:avLst>
              <a:gd name="adj" fmla="val 2315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278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09" y="4301808"/>
            <a:ext cx="255587" cy="25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1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415" y="4301808"/>
            <a:ext cx="255587" cy="255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 7"/>
          <p:cNvSpPr/>
          <p:nvPr/>
        </p:nvSpPr>
        <p:spPr>
          <a:xfrm>
            <a:off x="1025019" y="4301809"/>
            <a:ext cx="5832347" cy="7077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fontAlgn="auto">
              <a:lnSpc>
                <a:spcPts val="2650"/>
              </a:lnSpc>
              <a:buNone/>
            </a:pPr>
            <a:r>
              <a:rPr lang="en-US" sz="20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Spouse: "Dedication, patience, and responsibility.</a:t>
            </a:r>
            <a:endParaRPr lang="en-US" sz="2000" b="1" strike="noStrike" noProof="1"/>
          </a:p>
        </p:txBody>
      </p:sp>
      <p:sp>
        <p:nvSpPr>
          <p:cNvPr id="32783" name="Shape 8"/>
          <p:cNvSpPr/>
          <p:nvPr/>
        </p:nvSpPr>
        <p:spPr>
          <a:xfrm>
            <a:off x="7876223" y="4043922"/>
            <a:ext cx="6246812" cy="1384300"/>
          </a:xfrm>
          <a:prstGeom prst="roundRect">
            <a:avLst>
              <a:gd name="adj" fmla="val 2315"/>
            </a:avLst>
          </a:prstGeom>
          <a:solidFill>
            <a:srgbClr val="252833"/>
          </a:solidFill>
          <a:ln w="30480" cap="flat" cmpd="sng">
            <a:solidFill>
              <a:srgbClr val="5D606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2784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4297680"/>
            <a:ext cx="255588" cy="25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5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8895" y="4232910"/>
            <a:ext cx="255588" cy="255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 9"/>
          <p:cNvSpPr/>
          <p:nvPr/>
        </p:nvSpPr>
        <p:spPr>
          <a:xfrm>
            <a:off x="8122920" y="4301809"/>
            <a:ext cx="5545138" cy="93979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fontAlgn="auto">
              <a:lnSpc>
                <a:spcPts val="2650"/>
              </a:lnSpc>
              <a:buNone/>
            </a:pPr>
            <a:r>
              <a:rPr lang="en-US" sz="2400" b="1" strike="noStrike" noProof="1">
                <a:solidFill>
                  <a:srgbClr val="D6E5EF"/>
                </a:solidFill>
                <a:latin typeface="Source Sans 3" panose="020B0303030403020204" pitchFamily="34" charset="0"/>
                <a:ea typeface="Source Sans 3" panose="020B0303030403020204" pitchFamily="34" charset="-122"/>
                <a:cs typeface="Source Sans 3" panose="020B0303030403020204" pitchFamily="34" charset="-120"/>
              </a:rPr>
              <a:t>Nation: "Cultivating generations, instilling values, and promoting respect."</a:t>
            </a:r>
            <a:endParaRPr lang="en-US" sz="2400" b="1" strike="noStrike" noProof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2A16F5-688C-B4B0-B515-126EB59FE6B9}"/>
              </a:ext>
            </a:extLst>
          </p:cNvPr>
          <p:cNvSpPr/>
          <p:nvPr/>
        </p:nvSpPr>
        <p:spPr>
          <a:xfrm>
            <a:off x="12779298" y="7660887"/>
            <a:ext cx="1851102" cy="56871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AA260B-5722-9224-A5F1-8DB764D7E19B}"/>
              </a:ext>
            </a:extLst>
          </p:cNvPr>
          <p:cNvSpPr txBox="1"/>
          <p:nvPr/>
        </p:nvSpPr>
        <p:spPr>
          <a:xfrm>
            <a:off x="568407" y="788036"/>
            <a:ext cx="4559647" cy="190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32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Living </a:t>
            </a:r>
            <a:r>
              <a:rPr lang="en-US" sz="32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Legend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in Plant Pathology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accent2"/>
                </a:solidFill>
              </a:rPr>
              <a:t>Dr. Mengistu </a:t>
            </a:r>
            <a:r>
              <a:rPr lang="en-US" sz="3200" b="1" dirty="0" err="1">
                <a:solidFill>
                  <a:schemeClr val="accent2"/>
                </a:solidFill>
              </a:rPr>
              <a:t>Hulluka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b="1" kern="1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70D73-1962-114C-8498-9441EDF9EAF0}"/>
              </a:ext>
            </a:extLst>
          </p:cNvPr>
          <p:cNvSpPr txBox="1"/>
          <p:nvPr/>
        </p:nvSpPr>
        <p:spPr>
          <a:xfrm>
            <a:off x="6610865" y="661431"/>
            <a:ext cx="7747698" cy="702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accent2"/>
                </a:solidFill>
              </a:rPr>
              <a:t>Innovations in Disease Resistance</a:t>
            </a:r>
          </a:p>
          <a:p>
            <a:pPr marL="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bg2"/>
                </a:solidFill>
              </a:rPr>
              <a:t>Groundbreaking research led to new strategies for disease resistance in plants, improving crop protection and yields.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accent2"/>
                </a:solidFill>
              </a:rPr>
              <a:t>Mentorship and Collaboration</a:t>
            </a:r>
          </a:p>
          <a:p>
            <a:pPr marL="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bg2"/>
                </a:solidFill>
              </a:rPr>
              <a:t>Mentoring and global teamwork have inspired and generated scientists, fostering national and international efforts in plant pathology.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/>
                </a:solidFill>
              </a:rPr>
              <a:t>Advancing Sustainable Agriculture</a:t>
            </a:r>
          </a:p>
          <a:p>
            <a:pPr marL="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bg2"/>
                </a:solidFill>
              </a:rPr>
              <a:t>Promoting sustainable agriculture and food security by applying research findings to real-world farming practices Pre and Post Harvest.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106AD3-CE18-8466-0CEC-FA51EA542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48" y="2706130"/>
            <a:ext cx="5282566" cy="483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09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1271</TotalTime>
  <Words>538</Words>
  <Application>Microsoft Office PowerPoint</Application>
  <PresentationFormat>Custom</PresentationFormat>
  <Paragraphs>84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Lora</vt:lpstr>
      <vt:lpstr>Arial</vt:lpstr>
      <vt:lpstr>Source Sans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Tefferi, Assefa</cp:lastModifiedBy>
  <cp:revision>21</cp:revision>
  <dcterms:created xsi:type="dcterms:W3CDTF">2026-01-15T07:34:00Z</dcterms:created>
  <dcterms:modified xsi:type="dcterms:W3CDTF">2026-02-24T17:16:27Z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8FD20C50B6B547DFB3B6F8DDCEE4E0BC_13</vt:lpwstr>
  </property>
  <property fmtid="{D5CDD505-2E9C-101B-9397-08002B2CF9AE}" pid="3" name="KSOProductBuildVer">
    <vt:lpwstr>1033-12.9.0.21549</vt:lpwstr>
  </property>
</Properties>
</file>